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3"/>
  </p:notesMasterIdLst>
  <p:sldIdLst>
    <p:sldId id="313" r:id="rId2"/>
    <p:sldId id="257" r:id="rId3"/>
    <p:sldId id="258" r:id="rId4"/>
    <p:sldId id="275" r:id="rId5"/>
    <p:sldId id="276" r:id="rId6"/>
    <p:sldId id="260" r:id="rId7"/>
    <p:sldId id="261" r:id="rId8"/>
    <p:sldId id="298" r:id="rId9"/>
    <p:sldId id="303" r:id="rId10"/>
    <p:sldId id="299" r:id="rId11"/>
    <p:sldId id="305" r:id="rId12"/>
    <p:sldId id="306" r:id="rId13"/>
    <p:sldId id="304" r:id="rId14"/>
    <p:sldId id="300" r:id="rId15"/>
    <p:sldId id="308" r:id="rId16"/>
    <p:sldId id="307" r:id="rId17"/>
    <p:sldId id="301" r:id="rId18"/>
    <p:sldId id="314" r:id="rId19"/>
    <p:sldId id="315" r:id="rId20"/>
    <p:sldId id="310" r:id="rId21"/>
    <p:sldId id="312" r:id="rId2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>
      <p:cViewPr varScale="1">
        <p:scale>
          <a:sx n="89" d="100"/>
          <a:sy n="89" d="100"/>
        </p:scale>
        <p:origin x="94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8DEC1A-91DD-4F9C-822A-7FD77FAB2785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03AE66-CA7A-4FAF-97D4-C96E12548E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857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B867-A8C5-4632-994D-4D9CD5319695}" type="datetime8">
              <a:rPr lang="fa-IR" smtClean="0"/>
              <a:pPr/>
              <a:t>14/اُكتبر/29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F0C46-E4FF-47FE-A0E8-F73ED9521DBF}" type="datetime8">
              <a:rPr lang="fa-IR" smtClean="0"/>
              <a:pPr/>
              <a:t>14/اُكتبر/29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8D32-9E68-4A9E-B895-276129ACE3B9}" type="datetime8">
              <a:rPr lang="fa-IR" smtClean="0"/>
              <a:pPr/>
              <a:t>14/اُكتبر/29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82159-7466-4D20-8645-0D865E633169}" type="datetime8">
              <a:rPr lang="fa-IR" smtClean="0"/>
              <a:pPr/>
              <a:t>14/اُكتبر/29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A57C-3174-40D1-B731-14ACD4D5C849}" type="datetime8">
              <a:rPr lang="fa-IR" smtClean="0"/>
              <a:pPr/>
              <a:t>14/اُكتبر/29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F735-B77B-47C5-BBA4-7D71DCD0BDB3}" type="datetime8">
              <a:rPr lang="fa-IR" smtClean="0"/>
              <a:pPr/>
              <a:t>14/اُكتبر/29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8FFFD-2FB3-430A-A876-D81EF374606C}" type="datetime8">
              <a:rPr lang="fa-IR" smtClean="0"/>
              <a:pPr/>
              <a:t>14/اُكتبر/29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BD26A-B882-40AF-B169-9101C009C1DB}" type="datetime8">
              <a:rPr lang="fa-IR" smtClean="0"/>
              <a:pPr/>
              <a:t>14/اُكتبر/29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E13D0-F9A7-47A6-9A1F-06914D573AD6}" type="datetime8">
              <a:rPr lang="fa-IR" smtClean="0"/>
              <a:pPr/>
              <a:t>14/اُكتبر/29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CA853-C459-49C5-8048-12D847FD9BBF}" type="datetime8">
              <a:rPr lang="fa-IR" smtClean="0"/>
              <a:pPr/>
              <a:t>14/اُكتبر/29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9FFD1-56A0-45AB-B902-E562B5E0E7F6}" type="datetime8">
              <a:rPr lang="fa-IR" smtClean="0"/>
              <a:pPr/>
              <a:t>14/اُكتبر/29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3FB3C-9CCD-43A6-AE3D-4A617F3E6838}" type="datetime8">
              <a:rPr lang="fa-IR" smtClean="0"/>
              <a:pPr/>
              <a:t>14/اُكتبر/29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4BC58-C6E1-46A1-A28E-4ED601E90704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film%20accidence/&#1582;&#1601;&#1711;&#1610;/&#1582;&#1601;&#1711;&#1740;%20&#1583;&#1585;&#1705;&#1608;&#1583;&#1705;&#1575;&#1606;.DAT" TargetMode="External"/><Relationship Id="rId3" Type="http://schemas.openxmlformats.org/officeDocument/2006/relationships/hyperlink" Target="film%20accidence/&#1582;&#1601;&#1711;&#1610;/028-gojesabz.mpg" TargetMode="External"/><Relationship Id="rId7" Type="http://schemas.openxmlformats.org/officeDocument/2006/relationships/hyperlink" Target="film%20accidence/&#1582;&#1601;&#1711;&#1610;/&#1582;&#1601;&#1711;&#1610;%20&#1576;&#1575;%20&#1602;&#1591;&#1593;&#1575;&#1578;%20&#1585;&#1610;&#1586;%20&#1575;&#1587;&#1576;&#1575;&#1576;%20&#1576;&#1575;&#1586;&#1610;.mpg" TargetMode="External"/><Relationship Id="rId2" Type="http://schemas.openxmlformats.org/officeDocument/2006/relationships/hyperlink" Target="film%20accidence/&#1582;&#1601;&#1711;&#1610;/027-pelastik.m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film%20accidence/&#1582;&#1601;&#1711;&#1610;/&#1582;&#1601;&#1711;&#1610;%20&#1576;&#1575;%20&#1585;&#1582;&#1578;&#1582;&#1608;&#1575;&#1576;.avi" TargetMode="External"/><Relationship Id="rId5" Type="http://schemas.openxmlformats.org/officeDocument/2006/relationships/hyperlink" Target="film%20accidence/&#1582;&#1601;&#1711;&#1610;/&#1582;&#1601;&#1711;&#1610;%20&#1576;&#1575;%20&#1570;&#1576;&#8204;&#1606;&#1576;&#1575;&#1578;.flv" TargetMode="External"/><Relationship Id="rId4" Type="http://schemas.openxmlformats.org/officeDocument/2006/relationships/hyperlink" Target="film%20accidence/&#1582;&#1601;&#1711;&#1610;/&#1576;&#1575;&#1586;&#1610;%20&#1585;&#1608;&#1610;%20&#1578;&#1582;&#1578;.flv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jeld morabian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142852"/>
            <a:ext cx="3894512" cy="4786346"/>
          </a:xfrm>
          <a:prstGeom prst="rect">
            <a:avLst/>
          </a:prstGeom>
          <a:ln>
            <a:solidFill>
              <a:srgbClr val="7030A0"/>
            </a:solidFill>
          </a:ln>
        </p:spPr>
      </p:pic>
      <p:pic>
        <p:nvPicPr>
          <p:cNvPr id="8" name="Picture 7" descr="013.jpg"/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2160" y="548680"/>
            <a:ext cx="2376265" cy="1619952"/>
          </a:xfrm>
          <a:prstGeom prst="rect">
            <a:avLst/>
          </a:prstGeom>
          <a:ln>
            <a:solidFill>
              <a:srgbClr val="7030A0"/>
            </a:solidFill>
          </a:ln>
        </p:spPr>
      </p:pic>
      <p:pic>
        <p:nvPicPr>
          <p:cNvPr id="4" name="Picture 3" descr="1 khafegi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7158" y="5143512"/>
            <a:ext cx="8215370" cy="1571636"/>
          </a:xfrm>
          <a:prstGeom prst="rect">
            <a:avLst/>
          </a:prstGeom>
          <a:ln>
            <a:solidFill>
              <a:srgbClr val="7030A0"/>
            </a:solidFill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1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25908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fontAlgn="t"/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>در صورتی که کودک جسمی را بلعید چه بايد كرد؟ </a:t>
            </a:r>
            <a:endParaRPr lang="en-US" sz="2800" b="1" dirty="0" smtClean="0">
              <a:solidFill>
                <a:srgbClr val="7030A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71612"/>
            <a:ext cx="8168254" cy="464347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ar-SA" sz="2400" dirty="0" smtClean="0">
                <a:cs typeface="B Nazanin" pitchFamily="2" charset="-78"/>
              </a:rPr>
              <a:t>انسداد</a:t>
            </a:r>
            <a:r>
              <a:rPr lang="fa-IR" sz="2400" dirty="0" smtClean="0">
                <a:cs typeface="B Nazanin" pitchFamily="2" charset="-78"/>
              </a:rPr>
              <a:t> </a:t>
            </a:r>
            <a:r>
              <a:rPr lang="ar-SA" sz="2400" dirty="0" smtClean="0">
                <a:cs typeface="B Nazanin" pitchFamily="2" charset="-78"/>
              </a:rPr>
              <a:t>خفیف راه هوایی با جسم خارجی </a:t>
            </a:r>
            <a:r>
              <a:rPr lang="fa-IR" sz="2400" dirty="0" smtClean="0">
                <a:cs typeface="B Nazanin" pitchFamily="2" charset="-78"/>
              </a:rPr>
              <a:t>(کودک می‌تواند سرفه كند و از خود صداهایی تولید نمايد)</a:t>
            </a:r>
          </a:p>
          <a:p>
            <a:pPr lvl="1">
              <a:lnSpc>
                <a:spcPct val="150000"/>
              </a:lnSpc>
            </a:pPr>
            <a:r>
              <a:rPr lang="ar-SA" sz="2000" dirty="0" smtClean="0">
                <a:cs typeface="B Nazanin" pitchFamily="2" charset="-78"/>
              </a:rPr>
              <a:t>کودک را از نظر پیشرفت به طرف انسداد راه هوایی شدید تحت نظر بگیرید</a:t>
            </a:r>
            <a:endParaRPr lang="fa-IR" sz="2000" dirty="0" smtClean="0">
              <a:cs typeface="B Nazanin" pitchFamily="2" charset="-78"/>
            </a:endParaRPr>
          </a:p>
          <a:p>
            <a:pPr lvl="1">
              <a:lnSpc>
                <a:spcPct val="150000"/>
              </a:lnSpc>
            </a:pPr>
            <a:r>
              <a:rPr lang="ar-SA" sz="2000" dirty="0" smtClean="0">
                <a:cs typeface="B Nazanin" pitchFamily="2" charset="-78"/>
              </a:rPr>
              <a:t> به او اجازه دهید  با سرفه کردن راه هوایی خود را پاک نماید</a:t>
            </a:r>
            <a:endParaRPr lang="fa-IR" sz="2000" dirty="0" smtClean="0">
              <a:cs typeface="B Nazanin" pitchFamily="2" charset="-78"/>
            </a:endParaRPr>
          </a:p>
          <a:p>
            <a:pPr lvl="0">
              <a:lnSpc>
                <a:spcPct val="150000"/>
              </a:lnSpc>
            </a:pPr>
            <a:r>
              <a:rPr lang="ar-SA" sz="2400" dirty="0" smtClean="0">
                <a:cs typeface="B Nazanin" pitchFamily="2" charset="-78"/>
              </a:rPr>
              <a:t>انسداد  شدید راه هوایی با جسم </a:t>
            </a:r>
            <a:r>
              <a:rPr lang="ar-SA" sz="2400" smtClean="0">
                <a:cs typeface="B Nazanin" pitchFamily="2" charset="-78"/>
              </a:rPr>
              <a:t>خارجی </a:t>
            </a:r>
            <a:r>
              <a:rPr lang="fa-IR" sz="2400" smtClean="0">
                <a:cs typeface="B Nazanin" pitchFamily="2" charset="-78"/>
              </a:rPr>
              <a:t>(</a:t>
            </a:r>
            <a:r>
              <a:rPr lang="ar-SA" sz="2400" dirty="0" smtClean="0">
                <a:cs typeface="B Nazanin" pitchFamily="2" charset="-78"/>
              </a:rPr>
              <a:t>كودك قادر به تولید هیچ صدایی نیست</a:t>
            </a:r>
            <a:r>
              <a:rPr lang="fa-IR" sz="2400" dirty="0" smtClean="0">
                <a:cs typeface="B Nazanin" pitchFamily="2" charset="-78"/>
              </a:rPr>
              <a:t>)</a:t>
            </a:r>
          </a:p>
          <a:p>
            <a:pPr lvl="1">
              <a:lnSpc>
                <a:spcPct val="150000"/>
              </a:lnSpc>
            </a:pPr>
            <a:r>
              <a:rPr lang="ar-SA" sz="2000" dirty="0" smtClean="0">
                <a:cs typeface="B Nazanin" pitchFamily="2" charset="-78"/>
              </a:rPr>
              <a:t>برای رفع انسداد دست بکار شوید </a:t>
            </a:r>
            <a:endParaRPr lang="en-US" sz="20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10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07157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fontAlgn="t"/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> در كودكان بالاي يكسال ( </a:t>
            </a:r>
            <a:r>
              <a:rPr lang="en-US" sz="2800" dirty="0" smtClean="0">
                <a:solidFill>
                  <a:srgbClr val="7030A0"/>
                </a:solidFill>
                <a:cs typeface="B Nazanin" pitchFamily="2" charset="-78"/>
              </a:rPr>
              <a:t>Heimlich</a:t>
            </a:r>
            <a:r>
              <a:rPr lang="en-US" sz="2800" baseline="30000" dirty="0" smtClean="0">
                <a:solidFill>
                  <a:srgbClr val="7030A0"/>
                </a:solidFill>
                <a:cs typeface="B Nazanin" pitchFamily="2" charset="-78"/>
              </a:rPr>
              <a:t> </a:t>
            </a:r>
            <a:r>
              <a:rPr lang="en-US" sz="2800" dirty="0" smtClean="0">
                <a:solidFill>
                  <a:srgbClr val="7030A0"/>
                </a:solidFill>
                <a:cs typeface="B Nazanin" pitchFamily="2" charset="-78"/>
              </a:rPr>
              <a:t>maneuver</a:t>
            </a:r>
            <a:r>
              <a:rPr lang="fa-IR" sz="2800" dirty="0" smtClean="0">
                <a:solidFill>
                  <a:srgbClr val="7030A0"/>
                </a:solidFill>
                <a:cs typeface="B Nazanin" pitchFamily="2" charset="-78"/>
              </a:rPr>
              <a:t>)</a:t>
            </a:r>
            <a:endParaRPr lang="en-US" sz="2800" b="1" dirty="0" smtClean="0">
              <a:solidFill>
                <a:srgbClr val="7030A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096816" cy="468052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پشت کودک را به جایی سفت مثل پشتی صندلی یا سینه شما تکیه دهید</a:t>
            </a:r>
          </a:p>
          <a:p>
            <a:pPr lvl="0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در پشت کودک قرار گیرید، هر دو دست را بر روی شکم و زیر قفسه سینه او به یکدیگر قلاب کنید</a:t>
            </a:r>
          </a:p>
          <a:p>
            <a:pPr lvl="0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ضربه‌ای محکم و سریع به شکم کودک وارد کنید</a:t>
            </a:r>
          </a:p>
          <a:p>
            <a:pPr lvl="0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فشار داخل شکم بالا می‌رود و دیافراگم را به بالا می‌راند </a:t>
            </a:r>
          </a:p>
          <a:p>
            <a:pPr lvl="0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فشار داخل قفسه سینه به طور ناگهانی بالا می‌رود و جسم خارجی از داخل راه تنفسی به بیرون می‌جهد   </a:t>
            </a:r>
            <a:endParaRPr lang="en-US" sz="2400" dirty="0" smtClean="0">
              <a:cs typeface="B Nazanin" pitchFamily="2" charset="-78"/>
            </a:endParaRPr>
          </a:p>
        </p:txBody>
      </p:sp>
      <p:pic>
        <p:nvPicPr>
          <p:cNvPr id="4" name="Picture 3" descr="3 khaf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3000372"/>
            <a:ext cx="1285884" cy="2019157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11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32656"/>
            <a:ext cx="8229600" cy="102464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fontAlgn="t"/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>در کودکان زیر یکسال </a:t>
            </a:r>
            <a:endParaRPr lang="en-US" sz="2800" b="1" dirty="0" smtClean="0">
              <a:solidFill>
                <a:srgbClr val="7030A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43050"/>
            <a:ext cx="8240262" cy="5072098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a-IR" sz="2800" dirty="0" smtClean="0">
                <a:cs typeface="B Nazanin" pitchFamily="2" charset="-78"/>
              </a:rPr>
              <a:t>5 ضربه به پشت و متعاقب آن 5 بار فشردن قفسه سينه</a:t>
            </a:r>
            <a:endParaRPr lang="en-US" sz="2800" dirty="0" smtClean="0">
              <a:cs typeface="B Nazanin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sz="2800" dirty="0" smtClean="0">
                <a:cs typeface="B Nazanin" pitchFamily="2" charset="-78"/>
              </a:rPr>
              <a:t>بدلیل کبد نسبتاً بزرگ که بطور کامل توسط دنده‌ها حفاظت نمی‌شود، مانور هایملیش توصیه نمی‌شود (به دليل عوارضي كه ممكن است براي كبد و طحال شيرخوار ايجاد كند) </a:t>
            </a:r>
          </a:p>
          <a:p>
            <a:pPr lvl="0" fontAlgn="t">
              <a:lnSpc>
                <a:spcPct val="150000"/>
              </a:lnSpc>
            </a:pPr>
            <a:r>
              <a:rPr lang="fa-IR" sz="2800" dirty="0" smtClean="0">
                <a:cs typeface="B Nazanin" pitchFamily="2" charset="-78"/>
              </a:rPr>
              <a:t>باید فردی آگاه به عملیات احیای قلبی</a:t>
            </a:r>
          </a:p>
          <a:p>
            <a:pPr lvl="0" fontAlgn="t">
              <a:lnSpc>
                <a:spcPct val="150000"/>
              </a:lnSpc>
              <a:buNone/>
            </a:pPr>
            <a:r>
              <a:rPr lang="fa-IR" sz="2800" dirty="0" smtClean="0">
                <a:cs typeface="B Nazanin" pitchFamily="2" charset="-78"/>
              </a:rPr>
              <a:t> ریوی این مانورها را انجام دهد پس باید</a:t>
            </a:r>
          </a:p>
          <a:p>
            <a:pPr lvl="0" fontAlgn="t">
              <a:lnSpc>
                <a:spcPct val="150000"/>
              </a:lnSpc>
              <a:buNone/>
            </a:pPr>
            <a:r>
              <a:rPr lang="fa-IR" sz="2800" dirty="0" smtClean="0">
                <a:cs typeface="B Nazanin" pitchFamily="2" charset="-78"/>
              </a:rPr>
              <a:t>  این عملیات را بخوبی بیاموزید</a:t>
            </a:r>
            <a:endParaRPr lang="en-US" sz="2800" dirty="0" smtClean="0">
              <a:cs typeface="B Nazanin" pitchFamily="2" charset="-78"/>
            </a:endParaRPr>
          </a:p>
        </p:txBody>
      </p:sp>
      <p:pic>
        <p:nvPicPr>
          <p:cNvPr id="4" name="Picture 3" descr="5 khaf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4786322"/>
            <a:ext cx="3197333" cy="171451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12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8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fontAlgn="t"/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>اگر کودک بیهوش شود</a:t>
            </a:r>
            <a:endParaRPr lang="en-US" sz="2800" b="1" dirty="0" smtClean="0">
              <a:solidFill>
                <a:srgbClr val="7030A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643050"/>
            <a:ext cx="8206062" cy="496684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fa-IR" sz="2000" dirty="0" smtClean="0">
                <a:cs typeface="B Nazanin" pitchFamily="2" charset="-78"/>
              </a:rPr>
              <a:t>عملیات احیا را با ماساژ قلبی شروع کنید (بدون چک کردن نبض 30 ماساژ قلبی بدهید) </a:t>
            </a:r>
          </a:p>
          <a:p>
            <a:pPr lvl="0">
              <a:lnSpc>
                <a:spcPct val="150000"/>
              </a:lnSpc>
            </a:pPr>
            <a:r>
              <a:rPr lang="fa-IR" sz="2000" dirty="0" smtClean="0">
                <a:cs typeface="B Nazanin" pitchFamily="2" charset="-78"/>
              </a:rPr>
              <a:t>راه هوایی را باز کنید</a:t>
            </a:r>
          </a:p>
          <a:p>
            <a:pPr lvl="0">
              <a:lnSpc>
                <a:spcPct val="150000"/>
              </a:lnSpc>
            </a:pPr>
            <a:r>
              <a:rPr lang="fa-IR" sz="2000" dirty="0" smtClean="0">
                <a:cs typeface="B Nazanin" pitchFamily="2" charset="-78"/>
              </a:rPr>
              <a:t>اگر جسم خارجی را می‌بینید آنرا خارج سازید </a:t>
            </a:r>
          </a:p>
          <a:p>
            <a:pPr lvl="0">
              <a:lnSpc>
                <a:spcPct val="150000"/>
              </a:lnSpc>
            </a:pPr>
            <a:r>
              <a:rPr lang="fa-IR" sz="2000" dirty="0" smtClean="0">
                <a:cs typeface="B Nazanin" pitchFamily="2" charset="-78"/>
              </a:rPr>
              <a:t> از جستجوی کورکورانه دهان با حرکات پارویی انگشت پرهیز کنید چرا که ممکن است جسم خارجی را بیشتر به سمت حلق برانید و یا سبب آسیب حلق شوید</a:t>
            </a:r>
          </a:p>
          <a:p>
            <a:pPr lvl="0">
              <a:lnSpc>
                <a:spcPct val="150000"/>
              </a:lnSpc>
            </a:pPr>
            <a:r>
              <a:rPr lang="fa-IR" sz="2000" dirty="0" smtClean="0">
                <a:cs typeface="B Nazanin" pitchFamily="2" charset="-78"/>
              </a:rPr>
              <a:t>دو بار تنفس بدهید </a:t>
            </a:r>
          </a:p>
          <a:p>
            <a:pPr lvl="0">
              <a:lnSpc>
                <a:spcPct val="150000"/>
              </a:lnSpc>
            </a:pPr>
            <a:r>
              <a:rPr lang="fa-IR" sz="2000" dirty="0" smtClean="0">
                <a:cs typeface="B Nazanin" pitchFamily="2" charset="-78"/>
              </a:rPr>
              <a:t>دوره های ماساژ قلبی و تنفس دادن را تا زمانیکه جسم خارجی </a:t>
            </a:r>
          </a:p>
          <a:p>
            <a:pPr lvl="0">
              <a:lnSpc>
                <a:spcPct val="150000"/>
              </a:lnSpc>
              <a:buNone/>
            </a:pPr>
            <a:r>
              <a:rPr lang="fa-IR" sz="2000" dirty="0" smtClean="0">
                <a:cs typeface="B Nazanin" pitchFamily="2" charset="-78"/>
              </a:rPr>
              <a:t>       بیرون رانده شود ادامه دهید </a:t>
            </a:r>
          </a:p>
          <a:p>
            <a:pPr>
              <a:lnSpc>
                <a:spcPct val="150000"/>
              </a:lnSpc>
            </a:pPr>
            <a:r>
              <a:rPr lang="fa-IR" sz="2000" dirty="0" smtClean="0">
                <a:cs typeface="B Nazanin" pitchFamily="2" charset="-78"/>
              </a:rPr>
              <a:t>بعد از دو دقیقه،  اگر هنوز کسی به اورژانس خبر نداده است،  اورژانس را خبر کنید</a:t>
            </a:r>
            <a:endParaRPr lang="en-US" sz="2000" dirty="0" smtClean="0">
              <a:cs typeface="B Nazanin" pitchFamily="2" charset="-78"/>
            </a:endParaRPr>
          </a:p>
          <a:p>
            <a:pPr lvl="0">
              <a:lnSpc>
                <a:spcPct val="150000"/>
              </a:lnSpc>
            </a:pPr>
            <a:endParaRPr lang="fa-IR" sz="2000" dirty="0" smtClean="0">
              <a:cs typeface="B Nazanin" pitchFamily="2" charset="-78"/>
            </a:endParaRPr>
          </a:p>
        </p:txBody>
      </p:sp>
      <p:pic>
        <p:nvPicPr>
          <p:cNvPr id="4" name="Picture 3" descr="4  khaf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4214818"/>
            <a:ext cx="1724025" cy="15240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13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/>
            </a:r>
            <a:b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</a:br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/>
            </a:r>
            <a:b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</a:br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>سندرم مرگ ناگهاني شيرخواران </a:t>
            </a:r>
            <a:r>
              <a:rPr lang="en-US" sz="2800" b="1" dirty="0" smtClean="0">
                <a:solidFill>
                  <a:srgbClr val="7030A0"/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rgbClr val="7030A0"/>
                </a:solidFill>
                <a:cs typeface="B Nazanin" pitchFamily="2" charset="-78"/>
              </a:rPr>
            </a:br>
            <a:r>
              <a:rPr lang="en-US" sz="2800" b="1" dirty="0" smtClean="0">
                <a:solidFill>
                  <a:srgbClr val="7030A0"/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rgbClr val="7030A0"/>
                </a:solidFill>
                <a:cs typeface="B Nazanin" pitchFamily="2" charset="-78"/>
              </a:rPr>
            </a:br>
            <a:endParaRPr lang="fa-IR" sz="2800" b="1" dirty="0">
              <a:solidFill>
                <a:srgbClr val="7030A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168254" cy="501662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fontAlgn="t">
              <a:lnSpc>
                <a:spcPct val="200000"/>
              </a:lnSpc>
            </a:pPr>
            <a:r>
              <a:rPr lang="fa-IR" sz="2400" dirty="0" smtClean="0">
                <a:cs typeface="B Nazanin" pitchFamily="2" charset="-78"/>
              </a:rPr>
              <a:t>مرگ ناگهاني، غير قابل توضيح و غير قابل انتظاري كه موجب مرگ كودكان زير يكسال مي‌شود</a:t>
            </a:r>
          </a:p>
          <a:p>
            <a:pPr fontAlgn="t">
              <a:lnSpc>
                <a:spcPct val="200000"/>
              </a:lnSpc>
            </a:pPr>
            <a:r>
              <a:rPr lang="fa-IR" sz="2400" dirty="0" smtClean="0">
                <a:cs typeface="B Nazanin" pitchFamily="2" charset="-78"/>
              </a:rPr>
              <a:t>بيشتر اين مرگ‌ها قبل از 6 ماهگي و بيشتر بين 2 تا 4 ماهگي </a:t>
            </a:r>
          </a:p>
          <a:p>
            <a:pPr fontAlgn="t">
              <a:lnSpc>
                <a:spcPct val="200000"/>
              </a:lnSpc>
            </a:pPr>
            <a:r>
              <a:rPr lang="fa-IR" sz="2400" dirty="0" smtClean="0">
                <a:cs typeface="B Nazanin" pitchFamily="2" charset="-78"/>
              </a:rPr>
              <a:t>اغلب در زمستان اتفاق مي‌افتد</a:t>
            </a:r>
          </a:p>
          <a:p>
            <a:pPr fontAlgn="t">
              <a:lnSpc>
                <a:spcPct val="200000"/>
              </a:lnSpc>
            </a:pPr>
            <a:r>
              <a:rPr lang="fa-IR" sz="2400" dirty="0" smtClean="0">
                <a:cs typeface="B Nazanin" pitchFamily="2" charset="-78"/>
              </a:rPr>
              <a:t>دلیل بروز این سندرم هنوز به درستی مشخص نیست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14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>عواملی که با بروز سندرم مرگ ناگهانی شیرخواران مرتبط هستند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lvl="1" fontAlgn="t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خواباندن كودك روي شكم</a:t>
            </a:r>
            <a:endParaRPr lang="en-US" sz="2400" dirty="0" smtClean="0">
              <a:cs typeface="B Nazanin" pitchFamily="2" charset="-78"/>
            </a:endParaRPr>
          </a:p>
          <a:p>
            <a:pPr lvl="1" fontAlgn="t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مواجهه كودك با دود سيگار در دوران بارداري و پس از زايمان</a:t>
            </a:r>
            <a:endParaRPr lang="en-US" sz="2400" dirty="0" smtClean="0">
              <a:cs typeface="B Nazanin" pitchFamily="2" charset="-78"/>
            </a:endParaRPr>
          </a:p>
          <a:p>
            <a:pPr lvl="1" fontAlgn="t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استفاده از بالش نرم </a:t>
            </a:r>
            <a:endParaRPr lang="en-US" sz="2400" dirty="0" smtClean="0">
              <a:cs typeface="B Nazanin" pitchFamily="2" charset="-78"/>
            </a:endParaRPr>
          </a:p>
          <a:p>
            <a:pPr lvl="1" fontAlgn="t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پوشاندن لباس زياد، پتوي زياد و يا اتاق بسيار گرم </a:t>
            </a:r>
            <a:endParaRPr lang="en-US" sz="2400" dirty="0" smtClean="0">
              <a:cs typeface="B Nazanin" pitchFamily="2" charset="-78"/>
            </a:endParaRPr>
          </a:p>
          <a:p>
            <a:pPr lvl="1" fontAlgn="t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تغذيه نشدن كودك با شير مادر</a:t>
            </a:r>
            <a:endParaRPr lang="en-US" sz="2400" dirty="0" smtClean="0">
              <a:cs typeface="B Nazanin" pitchFamily="2" charset="-78"/>
            </a:endParaRPr>
          </a:p>
          <a:p>
            <a:pPr lvl="1" fontAlgn="t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مراقبت‌هاي ضعيف دوران بارداري، سن مادر ، كم وزن گرفتن او در دوران بارداري و استفاده از داروهاي غير قانوني </a:t>
            </a:r>
            <a:endParaRPr lang="en-US" sz="2400" dirty="0" smtClean="0"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15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000" b="1" dirty="0" smtClean="0">
                <a:solidFill>
                  <a:srgbClr val="7030A0"/>
                </a:solidFill>
                <a:cs typeface="B Nazanin" pitchFamily="2" charset="-78"/>
              </a:rPr>
              <a:t/>
            </a:r>
            <a:br>
              <a:rPr lang="fa-IR" sz="2000" b="1" dirty="0" smtClean="0">
                <a:solidFill>
                  <a:srgbClr val="7030A0"/>
                </a:solidFill>
                <a:cs typeface="B Nazanin" pitchFamily="2" charset="-78"/>
              </a:rPr>
            </a:br>
            <a:r>
              <a:rPr lang="fa-IR" sz="2000" b="1" dirty="0" smtClean="0">
                <a:solidFill>
                  <a:srgbClr val="7030A0"/>
                </a:solidFill>
                <a:cs typeface="B Nazanin" pitchFamily="2" charset="-78"/>
              </a:rPr>
              <a:t/>
            </a:r>
            <a:br>
              <a:rPr lang="fa-IR" sz="2000" b="1" dirty="0" smtClean="0">
                <a:solidFill>
                  <a:srgbClr val="7030A0"/>
                </a:solidFill>
                <a:cs typeface="B Nazanin" pitchFamily="2" charset="-78"/>
              </a:rPr>
            </a:br>
            <a:r>
              <a:rPr lang="fa-IR" sz="2000" b="1" dirty="0" smtClean="0">
                <a:solidFill>
                  <a:srgbClr val="7030A0"/>
                </a:solidFill>
                <a:cs typeface="B Nazanin" pitchFamily="2" charset="-78"/>
              </a:rPr>
              <a:t/>
            </a:r>
            <a:br>
              <a:rPr lang="fa-IR" sz="2000" b="1" dirty="0" smtClean="0">
                <a:solidFill>
                  <a:srgbClr val="7030A0"/>
                </a:solidFill>
                <a:cs typeface="B Nazanin" pitchFamily="2" charset="-78"/>
              </a:rPr>
            </a:br>
            <a:r>
              <a:rPr lang="fa-IR" sz="2000" b="1" dirty="0" smtClean="0">
                <a:solidFill>
                  <a:srgbClr val="7030A0"/>
                </a:solidFill>
                <a:cs typeface="B Nazanin" pitchFamily="2" charset="-78"/>
              </a:rPr>
              <a:t>مواردی که با رعایت آن ها مي‌توان خطر وقوع سندرم مرگ ناگهاني شيرخواران را كاهش داد </a:t>
            </a:r>
            <a:r>
              <a:rPr lang="en-US" sz="2000" b="1" dirty="0" smtClean="0">
                <a:solidFill>
                  <a:srgbClr val="7030A0"/>
                </a:solidFill>
                <a:cs typeface="B Nazanin" pitchFamily="2" charset="-78"/>
              </a:rPr>
              <a:t/>
            </a:r>
            <a:br>
              <a:rPr lang="en-US" sz="2000" b="1" dirty="0" smtClean="0">
                <a:solidFill>
                  <a:srgbClr val="7030A0"/>
                </a:solidFill>
                <a:cs typeface="B Nazanin" pitchFamily="2" charset="-78"/>
              </a:rPr>
            </a:br>
            <a:r>
              <a:rPr lang="en-US" sz="2000" b="1" dirty="0" smtClean="0">
                <a:solidFill>
                  <a:srgbClr val="7030A0"/>
                </a:solidFill>
                <a:cs typeface="B Nazanin" pitchFamily="2" charset="-78"/>
              </a:rPr>
              <a:t/>
            </a:r>
            <a:br>
              <a:rPr lang="en-US" sz="2000" b="1" dirty="0" smtClean="0">
                <a:solidFill>
                  <a:srgbClr val="7030A0"/>
                </a:solidFill>
                <a:cs typeface="B Nazanin" pitchFamily="2" charset="-78"/>
              </a:rPr>
            </a:br>
            <a:r>
              <a:rPr lang="en-US" sz="2000" b="1" dirty="0" smtClean="0">
                <a:solidFill>
                  <a:srgbClr val="7030A0"/>
                </a:solidFill>
                <a:cs typeface="B Nazanin" pitchFamily="2" charset="-78"/>
              </a:rPr>
              <a:t/>
            </a:r>
            <a:br>
              <a:rPr lang="en-US" sz="2000" b="1" dirty="0" smtClean="0">
                <a:solidFill>
                  <a:srgbClr val="7030A0"/>
                </a:solidFill>
                <a:cs typeface="B Nazanin" pitchFamily="2" charset="-78"/>
              </a:rPr>
            </a:br>
            <a:endParaRPr lang="fa-IR" sz="2000" b="1" dirty="0">
              <a:solidFill>
                <a:srgbClr val="7030A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588"/>
            <a:ext cx="8208912" cy="4929246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fontAlgn="t">
              <a:lnSpc>
                <a:spcPct val="150000"/>
              </a:lnSpc>
            </a:pPr>
            <a:r>
              <a:rPr lang="fa-IR" sz="2000" dirty="0" smtClean="0">
                <a:cs typeface="B Nazanin" pitchFamily="2" charset="-78"/>
              </a:rPr>
              <a:t>شيرخوار به پشت بخوابد</a:t>
            </a:r>
          </a:p>
          <a:p>
            <a:pPr lvl="0" fontAlgn="t">
              <a:lnSpc>
                <a:spcPct val="150000"/>
              </a:lnSpc>
            </a:pPr>
            <a:r>
              <a:rPr lang="fa-IR" sz="2000" dirty="0" smtClean="0">
                <a:cs typeface="B Nazanin" pitchFamily="2" charset="-78"/>
              </a:rPr>
              <a:t>در اتاق والدين، اما در تخت خودش بخوابد</a:t>
            </a:r>
            <a:endParaRPr lang="en-US" sz="2000" dirty="0" smtClean="0">
              <a:cs typeface="B Nazanin" pitchFamily="2" charset="-78"/>
            </a:endParaRPr>
          </a:p>
          <a:p>
            <a:pPr lvl="0" fontAlgn="t">
              <a:lnSpc>
                <a:spcPct val="150000"/>
              </a:lnSpc>
            </a:pPr>
            <a:r>
              <a:rPr lang="fa-IR" sz="2000" dirty="0" smtClean="0">
                <a:cs typeface="B Nazanin" pitchFamily="2" charset="-78"/>
              </a:rPr>
              <a:t>از وسايل خواب شل و نرم (پتوي نرم، بالش نرم، ...) استفاده نشود</a:t>
            </a:r>
          </a:p>
          <a:p>
            <a:pPr lvl="0" fontAlgn="t">
              <a:lnSpc>
                <a:spcPct val="150000"/>
              </a:lnSpc>
            </a:pPr>
            <a:r>
              <a:rPr lang="fa-IR" sz="2000" dirty="0" smtClean="0">
                <a:cs typeface="B Nazanin" pitchFamily="2" charset="-78"/>
              </a:rPr>
              <a:t>از بالش‌هاي محكم و صاف استفاده شود</a:t>
            </a:r>
          </a:p>
          <a:p>
            <a:pPr lvl="0" fontAlgn="t">
              <a:lnSpc>
                <a:spcPct val="150000"/>
              </a:lnSpc>
            </a:pPr>
            <a:r>
              <a:rPr lang="fa-IR" sz="2000" dirty="0" smtClean="0">
                <a:cs typeface="B Nazanin" pitchFamily="2" charset="-78"/>
              </a:rPr>
              <a:t>محيطي عاري از دود سيگار براي خواباندن كودك در نظر گرفته شود</a:t>
            </a:r>
            <a:endParaRPr lang="en-US" sz="2000" dirty="0" smtClean="0">
              <a:cs typeface="B Nazanin" pitchFamily="2" charset="-78"/>
            </a:endParaRPr>
          </a:p>
          <a:p>
            <a:pPr lvl="0" fontAlgn="t">
              <a:lnSpc>
                <a:spcPct val="150000"/>
              </a:lnSpc>
            </a:pPr>
            <a:r>
              <a:rPr lang="fa-IR" sz="2000" dirty="0" smtClean="0">
                <a:cs typeface="B Nazanin" pitchFamily="2" charset="-78"/>
              </a:rPr>
              <a:t>كودكان با شير مادر تغذيه شوند</a:t>
            </a:r>
          </a:p>
          <a:p>
            <a:pPr lvl="0" fontAlgn="t">
              <a:lnSpc>
                <a:spcPct val="150000"/>
              </a:lnSpc>
            </a:pPr>
            <a:r>
              <a:rPr lang="fa-IR" sz="2000" dirty="0" smtClean="0">
                <a:cs typeface="B Nazanin" pitchFamily="2" charset="-78"/>
              </a:rPr>
              <a:t>مادران شيرشان را بدوشند تا در مهد كودك هم كودك از شير مادر تغذيه شود</a:t>
            </a:r>
            <a:endParaRPr lang="en-US" sz="2000" dirty="0" smtClean="0">
              <a:cs typeface="B Nazanin" pitchFamily="2" charset="-78"/>
            </a:endParaRPr>
          </a:p>
          <a:p>
            <a:pPr lvl="0" fontAlgn="t">
              <a:lnSpc>
                <a:spcPct val="150000"/>
              </a:lnSpc>
            </a:pPr>
            <a:r>
              <a:rPr lang="fa-IR" sz="2000" dirty="0" smtClean="0">
                <a:cs typeface="B Nazanin" pitchFamily="2" charset="-78"/>
              </a:rPr>
              <a:t>اتاق خواب كودك بيش از حد گرم نباشد (25-23 درجه سانتي‌گراد)</a:t>
            </a:r>
          </a:p>
          <a:p>
            <a:pPr lvl="0" fontAlgn="t">
              <a:lnSpc>
                <a:spcPct val="150000"/>
              </a:lnSpc>
            </a:pPr>
            <a:r>
              <a:rPr lang="fa-IR" sz="2000" dirty="0" smtClean="0">
                <a:cs typeface="B Nazanin" pitchFamily="2" charset="-78"/>
              </a:rPr>
              <a:t>كودك براي معاينات دوره‌اي و واكسيناسيون نزد كارمند بهداشتي يا پزشك برده شود</a:t>
            </a:r>
            <a:endParaRPr lang="en-US" sz="20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16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38956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/>
            </a:r>
            <a:b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</a:br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>نکات کلیدی پیشگیری از خفگي (1)</a:t>
            </a:r>
            <a:b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</a:br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>محیط خواب ایمن ایجاد کنید </a:t>
            </a:r>
            <a:r>
              <a:rPr lang="en-US" sz="2800" b="1" dirty="0" smtClean="0">
                <a:solidFill>
                  <a:srgbClr val="7030A0"/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rgbClr val="7030A0"/>
                </a:solidFill>
                <a:cs typeface="B Nazanin" pitchFamily="2" charset="-78"/>
              </a:rPr>
            </a:br>
            <a:endParaRPr lang="fa-IR" sz="2800" b="1" dirty="0">
              <a:solidFill>
                <a:srgbClr val="7030A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4071966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کودکان را به پشت بر روی یک سطح سفت و محکم  بخوابانید</a:t>
            </a:r>
          </a:p>
          <a:p>
            <a:pPr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 امن‌ترین مکان برای خواب کودکان تختخواب کودک است، محل خواب مشترک با والدین برای خواب کودکان امن نیست.</a:t>
            </a:r>
          </a:p>
          <a:p>
            <a:pPr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چیزهای نرم مانند حیوانات پارچه‌ای، ملحفه‌ها، رواندازها و چیزهای بی‌مصرف را خارج از تختخواب کودک نگه‌دارید</a:t>
            </a:r>
          </a:p>
          <a:p>
            <a:pPr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 وسایل متحرک را بالای تختخواب کودک نگذارید</a:t>
            </a:r>
            <a:endParaRPr lang="en-US" sz="24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17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67518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/>
            </a:r>
            <a:b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</a:br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>نکات کلیدی پیشگیری از خفگي(2)</a:t>
            </a:r>
            <a:b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</a:br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>غذا خوردن و بازی کردن کودکان را ایمن کنید </a:t>
            </a:r>
            <a:r>
              <a:rPr lang="en-US" sz="2800" b="1" dirty="0" smtClean="0">
                <a:solidFill>
                  <a:srgbClr val="7030A0"/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rgbClr val="7030A0"/>
                </a:solidFill>
                <a:cs typeface="B Nazanin" pitchFamily="2" charset="-78"/>
              </a:rPr>
            </a:br>
            <a:endParaRPr lang="fa-IR" sz="2800" b="1" dirty="0">
              <a:solidFill>
                <a:srgbClr val="7030A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414340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 </a:t>
            </a:r>
            <a:r>
              <a:rPr lang="fa-IR" sz="2400" dirty="0" smtClean="0">
                <a:cs typeface="B Nazanin" pitchFamily="2" charset="-78"/>
              </a:rPr>
              <a:t>غذا را متناسب با سن کودک به تکه‌های کوچک ببرید</a:t>
            </a:r>
          </a:p>
          <a:p>
            <a:pPr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 همیشه بر غذا خوردن کودکان خردسال نظارت کنید</a:t>
            </a:r>
          </a:p>
          <a:p>
            <a:pPr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 کودکان را به جویدن کامل غذا و قورت دادن آن قبل از صحبت کردن یا خندیدن تشویق کنید</a:t>
            </a:r>
          </a:p>
          <a:p>
            <a:pPr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توصیه‌های سنی و برچسب‌های خطر روی اسباب‌بازی‌ها را بخوانید و اسباب‌بازی‌های متناسب با سن کودک تهیه نماييد</a:t>
            </a:r>
            <a:endParaRPr lang="en-US" sz="24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18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45327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/>
            </a:r>
            <a:b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</a:br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>نکات کلیدی پیشگیری از خفگي(3) </a:t>
            </a:r>
            <a:b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</a:br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>کمک های اولیه و احیا قلبی ریوی (</a:t>
            </a:r>
            <a:r>
              <a:rPr lang="en-US" sz="2800" b="1" dirty="0" smtClean="0">
                <a:solidFill>
                  <a:srgbClr val="7030A0"/>
                </a:solidFill>
                <a:cs typeface="B Nazanin" pitchFamily="2" charset="-78"/>
              </a:rPr>
              <a:t>CPR</a:t>
            </a:r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> ) را یاد بگیرید </a:t>
            </a:r>
            <a:r>
              <a:rPr lang="en-US" sz="2800" b="1" dirty="0" smtClean="0">
                <a:solidFill>
                  <a:srgbClr val="7030A0"/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rgbClr val="7030A0"/>
                </a:solidFill>
                <a:cs typeface="B Nazanin" pitchFamily="2" charset="-78"/>
              </a:rPr>
            </a:br>
            <a:endParaRPr lang="fa-IR" sz="2800" b="1" dirty="0">
              <a:solidFill>
                <a:srgbClr val="7030A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357430"/>
            <a:ext cx="8229600" cy="350046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 </a:t>
            </a:r>
            <a:r>
              <a:rPr lang="fa-IR" sz="2400" dirty="0" smtClean="0">
                <a:cs typeface="B Nazanin" pitchFamily="2" charset="-78"/>
              </a:rPr>
              <a:t>دانستن چگونگی در آوردن غذا و تکه‌های کوچک از راه هوایی و انجام احیای قلبی ریوی (</a:t>
            </a:r>
            <a:r>
              <a:rPr lang="en-US" sz="2400" dirty="0" smtClean="0">
                <a:cs typeface="B Nazanin" pitchFamily="2" charset="-78"/>
              </a:rPr>
              <a:t>CPR</a:t>
            </a:r>
            <a:r>
              <a:rPr lang="fa-IR" sz="2400" dirty="0" smtClean="0">
                <a:cs typeface="B Nazanin" pitchFamily="2" charset="-78"/>
              </a:rPr>
              <a:t>) می‌تواند زندگی کودک را نجات دهد</a:t>
            </a:r>
          </a:p>
          <a:p>
            <a:pPr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کمک‌های اولیه و (</a:t>
            </a:r>
            <a:r>
              <a:rPr lang="en-US" sz="2400" dirty="0" smtClean="0">
                <a:cs typeface="B Nazanin" pitchFamily="2" charset="-78"/>
              </a:rPr>
              <a:t>CPR</a:t>
            </a:r>
            <a:r>
              <a:rPr lang="fa-IR" sz="2400" dirty="0" smtClean="0">
                <a:cs typeface="B Nazanin" pitchFamily="2" charset="-78"/>
              </a:rPr>
              <a:t> ) را بیاموزید </a:t>
            </a:r>
          </a:p>
          <a:p>
            <a:pPr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هر دو سال یکبار دوره بازآموزی آن را بگذرانید</a:t>
            </a:r>
            <a:endParaRPr lang="fa-IR" sz="2400" b="1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19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>خفگی </a:t>
            </a:r>
            <a:endParaRPr lang="fa-IR" sz="2800" b="1" dirty="0">
              <a:solidFill>
                <a:srgbClr val="7030A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143116"/>
            <a:ext cx="8229600" cy="279919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lnSpc>
                <a:spcPct val="200000"/>
              </a:lnSpc>
              <a:buNone/>
            </a:pPr>
            <a:r>
              <a:rPr lang="fa-IR" sz="2400" dirty="0" smtClean="0">
                <a:cs typeface="B Nazanin" pitchFamily="2" charset="-78"/>
              </a:rPr>
              <a:t>بیش از %90 مرگ‌های ناشی از خفگی جسم خارجی در اطفال،  در کودکان زیر 5 سال اتفاق می افتد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2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>فيلم </a:t>
            </a:r>
            <a:endParaRPr lang="fa-IR" sz="2800" b="1" dirty="0">
              <a:solidFill>
                <a:srgbClr val="7030A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dirty="0" smtClean="0">
                <a:cs typeface="B Nazanin" pitchFamily="2" charset="-78"/>
                <a:hlinkClick r:id="rId2" action="ppaction://hlinkfile"/>
              </a:rPr>
              <a:t>پلاستيك</a:t>
            </a:r>
            <a:r>
              <a:rPr lang="fa-IR" sz="2800" dirty="0" smtClean="0">
                <a:cs typeface="B Nazanin" pitchFamily="2" charset="-78"/>
              </a:rPr>
              <a:t> </a:t>
            </a:r>
          </a:p>
          <a:p>
            <a:r>
              <a:rPr lang="fa-IR" sz="2800" dirty="0" smtClean="0">
                <a:cs typeface="B Nazanin" pitchFamily="2" charset="-78"/>
                <a:hlinkClick r:id="rId3" action="ppaction://hlinkfile"/>
              </a:rPr>
              <a:t>گوجه سبز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4" action="ppaction://hlinkfile"/>
              </a:rPr>
              <a:t>بازي روي تخت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5" action="ppaction://hlinkfile"/>
              </a:rPr>
              <a:t>آب نبات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6" action="ppaction://hlinkfile"/>
              </a:rPr>
              <a:t>رختخواب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7" action="ppaction://hlinkfile"/>
              </a:rPr>
              <a:t>قطعات ريز اسباب بازي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8" action="ppaction://hlinkfile"/>
              </a:rPr>
              <a:t>خفگي در كودكان </a:t>
            </a:r>
            <a:endParaRPr lang="fa-IR" sz="2800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20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8" y="2214554"/>
            <a:ext cx="3143272" cy="2000264"/>
          </a:xfr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32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cs typeface="B Nazanin" pitchFamily="2" charset="-78"/>
              </a:rPr>
              <a:t>همه آسیب ها قابل پیشگیری هستند </a:t>
            </a:r>
            <a:endParaRPr lang="fa-IR" sz="3200" b="1" dirty="0" smtClean="0">
              <a:ln>
                <a:solidFill>
                  <a:srgbClr val="7030A0"/>
                </a:solidFill>
              </a:ln>
              <a:solidFill>
                <a:srgbClr val="7030A0"/>
              </a:solidFill>
              <a:latin typeface="+mn-lt"/>
              <a:ea typeface="+mn-ea"/>
              <a:cs typeface="B Nazanin" pitchFamily="2" charset="-78"/>
            </a:endParaRPr>
          </a:p>
        </p:txBody>
      </p:sp>
      <p:pic>
        <p:nvPicPr>
          <p:cNvPr id="4" name="Content Placeholder 3" descr="jeld morabian 2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5" y="260648"/>
            <a:ext cx="4950275" cy="6264696"/>
          </a:xfrm>
          <a:ln>
            <a:solidFill>
              <a:srgbClr val="7030A0"/>
            </a:solidFill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21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5719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fontAlgn="t">
              <a:lnSpc>
                <a:spcPct val="200000"/>
              </a:lnSpc>
            </a:pPr>
            <a:r>
              <a:rPr lang="fa-IR" sz="2700" dirty="0" smtClean="0">
                <a:cs typeface="B Nazanin" pitchFamily="2" charset="-78"/>
              </a:rPr>
              <a:t>برای شناخت دنیای اطرافشان</a:t>
            </a:r>
            <a:r>
              <a:rPr lang="en-US" sz="2700" dirty="0" smtClean="0">
                <a:cs typeface="B Nazanin" pitchFamily="2" charset="-78"/>
              </a:rPr>
              <a:t> </a:t>
            </a:r>
            <a:r>
              <a:rPr lang="fa-IR" sz="2700" dirty="0" smtClean="0">
                <a:cs typeface="B Nazanin" pitchFamily="2" charset="-78"/>
              </a:rPr>
              <a:t>دوست دارند</a:t>
            </a:r>
            <a:r>
              <a:rPr lang="fa-IR" sz="2700" b="1" dirty="0" smtClean="0">
                <a:cs typeface="B Nazanin" pitchFamily="2" charset="-78"/>
              </a:rPr>
              <a:t> </a:t>
            </a:r>
            <a:r>
              <a:rPr lang="fa-IR" sz="2700" dirty="0" smtClean="0">
                <a:cs typeface="B Nazanin" pitchFamily="2" charset="-78"/>
              </a:rPr>
              <a:t>اشیاء را در دهان بگذارند</a:t>
            </a:r>
            <a:endParaRPr lang="en-US" sz="2700" dirty="0" smtClean="0">
              <a:cs typeface="B Nazanin" pitchFamily="2" charset="-78"/>
            </a:endParaRPr>
          </a:p>
          <a:p>
            <a:pPr lvl="0" fontAlgn="t">
              <a:lnSpc>
                <a:spcPct val="200000"/>
              </a:lnSpc>
            </a:pPr>
            <a:r>
              <a:rPr lang="fa-IR" sz="2700" dirty="0" smtClean="0">
                <a:cs typeface="B Nazanin" pitchFamily="2" charset="-78"/>
              </a:rPr>
              <a:t>راه هوایی  آن‌ها باریک است و خیلی راحت دچار انسداد می‌شوند</a:t>
            </a:r>
            <a:endParaRPr lang="en-US" sz="2700" dirty="0" smtClean="0">
              <a:cs typeface="B Nazanin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571480"/>
            <a:ext cx="8334098" cy="857256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en-US" sz="2800" b="1" dirty="0" smtClean="0">
                <a:solidFill>
                  <a:srgbClr val="7030A0"/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rgbClr val="7030A0"/>
                </a:solidFill>
                <a:cs typeface="B Nazanin" pitchFamily="2" charset="-78"/>
              </a:rPr>
            </a:br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>چرا کودکان به سادگی دچار خفگی می شوند؟ </a:t>
            </a:r>
            <a:r>
              <a:rPr lang="en-US" sz="2800" b="1" dirty="0" smtClean="0">
                <a:solidFill>
                  <a:srgbClr val="7030A0"/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rgbClr val="7030A0"/>
                </a:solidFill>
                <a:cs typeface="B Nazanin" pitchFamily="2" charset="-78"/>
              </a:rPr>
            </a:br>
            <a:endParaRPr lang="fa-IR" sz="2800" b="1" dirty="0">
              <a:solidFill>
                <a:srgbClr val="7030A0"/>
              </a:solidFill>
              <a:cs typeface="B Nazanin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3</a:t>
            </a:fld>
            <a:endParaRPr lang="fa-IR"/>
          </a:p>
        </p:txBody>
      </p:sp>
      <p:pic>
        <p:nvPicPr>
          <p:cNvPr id="6" name="Picture 5" descr="4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3933056"/>
            <a:ext cx="1162050" cy="1162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01122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/>
            </a:r>
            <a:b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</a:br>
            <a:r>
              <a:rPr lang="en-US" sz="2800" b="1" dirty="0" smtClean="0">
                <a:solidFill>
                  <a:srgbClr val="7030A0"/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rgbClr val="7030A0"/>
                </a:solidFill>
                <a:cs typeface="B Nazanin" pitchFamily="2" charset="-78"/>
              </a:rPr>
            </a:br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>چه چیزی کودکان را خفه می‌کند؟   </a:t>
            </a:r>
            <a:r>
              <a:rPr lang="en-US" sz="2800" b="1" dirty="0" smtClean="0">
                <a:solidFill>
                  <a:srgbClr val="7030A0"/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rgbClr val="7030A0"/>
                </a:solidFill>
                <a:cs typeface="B Nazanin" pitchFamily="2" charset="-78"/>
              </a:rPr>
            </a:br>
            <a:r>
              <a:rPr lang="en-US" sz="2800" b="1" dirty="0" smtClean="0">
                <a:solidFill>
                  <a:srgbClr val="7030A0"/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rgbClr val="7030A0"/>
                </a:solidFill>
                <a:cs typeface="B Nazanin" pitchFamily="2" charset="-78"/>
              </a:rPr>
            </a:br>
            <a:endParaRPr lang="fa-IR" sz="2800" b="1" dirty="0">
              <a:solidFill>
                <a:srgbClr val="7030A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56792"/>
            <a:ext cx="8267978" cy="504056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fontAlgn="t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خوردنی‌های سفت مانند آب نبات، مغزها، بادام زمینی، آجیل، تخمه، ذرت بو داده، استخوان</a:t>
            </a:r>
            <a:endParaRPr lang="en-US" sz="2400" dirty="0" smtClean="0">
              <a:cs typeface="B Nazanin" pitchFamily="2" charset="-78"/>
            </a:endParaRPr>
          </a:p>
          <a:p>
            <a:pPr lvl="0" fontAlgn="t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تکه های بزرگ غذا مانند تکه های بزرگ گوشت، تکه‌های بزرگ شیرینی، سوسیس، حتی با خوردنی‌هایی مثل حبه انگور که خیلی نرم و کوچک هستند هم ممکن است خفه شوند</a:t>
            </a:r>
            <a:endParaRPr lang="en-US" sz="2400" dirty="0" smtClean="0">
              <a:cs typeface="B Nazanin" pitchFamily="2" charset="-78"/>
            </a:endParaRPr>
          </a:p>
          <a:p>
            <a:pPr lvl="0" fontAlgn="t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اشیاء ریز مانند سکه، دکمه و باطری‌های کوچک ساعت، سنجاق، پیچ     </a:t>
            </a:r>
            <a:endParaRPr lang="en-US" sz="2400" dirty="0" smtClean="0">
              <a:cs typeface="B Nazanin" pitchFamily="2" charset="-78"/>
            </a:endParaRPr>
          </a:p>
          <a:p>
            <a:pPr lvl="0" fontAlgn="t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اسباب بازی‌های کوچک یا تکه های کوچک اسباب‌بازی های بزرگ </a:t>
            </a:r>
            <a:endParaRPr lang="en-US" sz="2400" dirty="0" smtClean="0">
              <a:cs typeface="B Nazanin" pitchFamily="2" charset="-78"/>
            </a:endParaRPr>
          </a:p>
          <a:p>
            <a:pPr lvl="0" fontAlgn="t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بادکنک قبل از این که باد شود یا وقتی می‌ترکد</a:t>
            </a:r>
            <a:endParaRPr lang="en-US" sz="2400" dirty="0" smtClean="0">
              <a:cs typeface="B Nazanin" pitchFamily="2" charset="-78"/>
            </a:endParaRPr>
          </a:p>
          <a:p>
            <a:pPr algn="just">
              <a:lnSpc>
                <a:spcPct val="150000"/>
              </a:lnSpc>
              <a:buNone/>
            </a:pPr>
            <a:endParaRPr lang="fa-IR" sz="2400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4</a:t>
            </a:fld>
            <a:endParaRPr lang="fa-IR"/>
          </a:p>
        </p:txBody>
      </p:sp>
      <p:pic>
        <p:nvPicPr>
          <p:cNvPr id="5" name="Picture 4" descr="2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2143116"/>
            <a:ext cx="1181100" cy="809625"/>
          </a:xfrm>
          <a:prstGeom prst="rect">
            <a:avLst/>
          </a:prstGeom>
        </p:spPr>
      </p:pic>
      <p:pic>
        <p:nvPicPr>
          <p:cNvPr id="6" name="Picture 5" descr="6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3929066"/>
            <a:ext cx="1086266" cy="909637"/>
          </a:xfrm>
          <a:prstGeom prst="rect">
            <a:avLst/>
          </a:prstGeom>
        </p:spPr>
      </p:pic>
      <p:pic>
        <p:nvPicPr>
          <p:cNvPr id="7" name="Picture 6" descr="3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4348" y="5643578"/>
            <a:ext cx="571500" cy="74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404664"/>
            <a:ext cx="8339416" cy="99412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>علائم انسداد راه هوایی با جسم خارجی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857364"/>
            <a:ext cx="8373616" cy="4714908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fontAlgn="t"/>
            <a:r>
              <a:rPr lang="fa-IR" sz="2000" dirty="0" smtClean="0">
                <a:cs typeface="B Nazanin" pitchFamily="2" charset="-78"/>
              </a:rPr>
              <a:t>شروع ناگهانی و سریع علائم در کودک به هنگام غذا خوردن یا بازی کردن با اسباب بازی و اجسام کوچک احتمال وجود جسم خارجی در گلو را تقویت می‌کند</a:t>
            </a:r>
            <a:endParaRPr lang="en-US" sz="2000" dirty="0" smtClean="0">
              <a:cs typeface="B Nazanin" pitchFamily="2" charset="-78"/>
            </a:endParaRPr>
          </a:p>
          <a:p>
            <a:pPr fontAlgn="t"/>
            <a:r>
              <a:rPr lang="fa-IR" sz="2000" dirty="0" smtClean="0">
                <a:cs typeface="B Nazanin" pitchFamily="2" charset="-78"/>
              </a:rPr>
              <a:t>علائم بستگی به محل گیر کردن دارد</a:t>
            </a:r>
          </a:p>
          <a:p>
            <a:pPr fontAlgn="t"/>
            <a:r>
              <a:rPr lang="fa-IR" sz="2000" dirty="0" smtClean="0">
                <a:cs typeface="B Nazanin" pitchFamily="2" charset="-78"/>
              </a:rPr>
              <a:t>غذا یا جسم خارجی ممکن است از دو راه عبور کنند:</a:t>
            </a:r>
          </a:p>
          <a:p>
            <a:pPr lvl="1" fontAlgn="t"/>
            <a:r>
              <a:rPr lang="fa-IR" sz="2000" dirty="0" smtClean="0">
                <a:cs typeface="B Nazanin" pitchFamily="2" charset="-78"/>
              </a:rPr>
              <a:t>وارد دستگاه تنفس </a:t>
            </a:r>
          </a:p>
          <a:p>
            <a:pPr lvl="1" fontAlgn="t"/>
            <a:r>
              <a:rPr lang="fa-IR" sz="2000" dirty="0" smtClean="0">
                <a:cs typeface="B Nazanin" pitchFamily="2" charset="-78"/>
              </a:rPr>
              <a:t>وارد دستگاه گوارش</a:t>
            </a:r>
          </a:p>
          <a:p>
            <a:pPr fontAlgn="t"/>
            <a:r>
              <a:rPr lang="fa-IR" sz="2000" dirty="0" smtClean="0">
                <a:cs typeface="B Nazanin" pitchFamily="2" charset="-78"/>
              </a:rPr>
              <a:t>شروع ناگهانی مشکل تنفسی همراه با:</a:t>
            </a:r>
          </a:p>
          <a:p>
            <a:pPr lvl="1" fontAlgn="t"/>
            <a:r>
              <a:rPr lang="fa-IR" sz="2000" dirty="0" smtClean="0">
                <a:cs typeface="B Nazanin" pitchFamily="2" charset="-78"/>
              </a:rPr>
              <a:t> سرفه</a:t>
            </a:r>
          </a:p>
          <a:p>
            <a:pPr lvl="1" fontAlgn="t"/>
            <a:r>
              <a:rPr lang="fa-IR" sz="2000" dirty="0" smtClean="0">
                <a:cs typeface="B Nazanin" pitchFamily="2" charset="-78"/>
              </a:rPr>
              <a:t> اوغ زدن</a:t>
            </a:r>
          </a:p>
          <a:p>
            <a:pPr lvl="1" fontAlgn="t"/>
            <a:r>
              <a:rPr lang="fa-IR" sz="2000" dirty="0" smtClean="0">
                <a:cs typeface="B Nazanin" pitchFamily="2" charset="-78"/>
              </a:rPr>
              <a:t>  استریدور یا خس خس</a:t>
            </a:r>
          </a:p>
          <a:p>
            <a:pPr lvl="1" fontAlgn="t"/>
            <a:r>
              <a:rPr lang="fa-IR" sz="2000" dirty="0" smtClean="0">
                <a:cs typeface="B Nazanin" pitchFamily="2" charset="-78"/>
              </a:rPr>
              <a:t>فقدان تب </a:t>
            </a:r>
          </a:p>
          <a:p>
            <a:pPr lvl="1" fontAlgn="t"/>
            <a:r>
              <a:rPr lang="fa-IR" sz="2000" dirty="0" smtClean="0">
                <a:cs typeface="B Nazanin" pitchFamily="2" charset="-78"/>
              </a:rPr>
              <a:t>فقدان دیگر علائم تنفسی (سرفه قبلی،  احتقان بینی)</a:t>
            </a:r>
          </a:p>
          <a:p>
            <a:pPr algn="ctr">
              <a:buNone/>
            </a:pPr>
            <a:endParaRPr lang="fa-IR" sz="2000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5</a:t>
            </a:fld>
            <a:endParaRPr lang="fa-IR"/>
          </a:p>
        </p:txBody>
      </p:sp>
      <p:pic>
        <p:nvPicPr>
          <p:cNvPr id="5" name="Picture 4" descr="1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3357562"/>
            <a:ext cx="2124619" cy="1571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001056" cy="11430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>علائم شایع در صورت وارد شدن جسم خارجی به دستگاه گوارش </a:t>
            </a:r>
            <a:r>
              <a:rPr lang="en-US" sz="2800" b="1" dirty="0" smtClean="0">
                <a:solidFill>
                  <a:srgbClr val="7030A0"/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rgbClr val="7030A0"/>
                </a:solidFill>
                <a:cs typeface="B Nazanin" pitchFamily="2" charset="-78"/>
              </a:rPr>
            </a:br>
            <a:endParaRPr lang="fa-IR" sz="2800" b="1" dirty="0">
              <a:solidFill>
                <a:srgbClr val="7030A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643050"/>
            <a:ext cx="8001056" cy="453650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fontAlgn="t"/>
            <a:r>
              <a:rPr lang="fa-IR" sz="2800" dirty="0" smtClean="0">
                <a:cs typeface="B Nazanin" pitchFamily="2" charset="-78"/>
              </a:rPr>
              <a:t>مری در پشت نای و در مجاورت با آن قرار دارد و در صورت گیر‌کردن چیزی در آن متورم شده و می‌تواند راه تنفسی را ببندد و علائم اختلال تنفسی ایجاد کند</a:t>
            </a:r>
          </a:p>
          <a:p>
            <a:pPr lvl="1" fontAlgn="t"/>
            <a:r>
              <a:rPr lang="fa-IR" sz="2400" dirty="0" smtClean="0">
                <a:cs typeface="B Nazanin" pitchFamily="2" charset="-78"/>
              </a:rPr>
              <a:t>سرفه و حالت خفگی</a:t>
            </a:r>
            <a:endParaRPr lang="en-US" sz="2400" dirty="0" smtClean="0">
              <a:cs typeface="B Nazanin" pitchFamily="2" charset="-78"/>
            </a:endParaRPr>
          </a:p>
          <a:p>
            <a:pPr lvl="1" fontAlgn="t"/>
            <a:r>
              <a:rPr lang="fa-IR" sz="2400" dirty="0" smtClean="0">
                <a:cs typeface="B Nazanin" pitchFamily="2" charset="-78"/>
              </a:rPr>
              <a:t>احساس گیر کردن چیزی در گلو</a:t>
            </a:r>
            <a:endParaRPr lang="en-US" sz="2400" dirty="0" smtClean="0">
              <a:cs typeface="B Nazanin" pitchFamily="2" charset="-78"/>
            </a:endParaRPr>
          </a:p>
          <a:p>
            <a:pPr lvl="1" fontAlgn="t"/>
            <a:r>
              <a:rPr lang="fa-IR" sz="2400" dirty="0" smtClean="0">
                <a:cs typeface="B Nazanin" pitchFamily="2" charset="-78"/>
              </a:rPr>
              <a:t>بلع مشکل یا دردناک</a:t>
            </a:r>
            <a:endParaRPr lang="en-US" sz="2400" dirty="0" smtClean="0">
              <a:cs typeface="B Nazanin" pitchFamily="2" charset="-78"/>
            </a:endParaRPr>
          </a:p>
          <a:p>
            <a:pPr lvl="1" fontAlgn="t"/>
            <a:r>
              <a:rPr lang="fa-IR" sz="2400" dirty="0" smtClean="0">
                <a:cs typeface="B Nazanin" pitchFamily="2" charset="-78"/>
              </a:rPr>
              <a:t>امتناع از غذا خوردن </a:t>
            </a:r>
          </a:p>
          <a:p>
            <a:pPr lvl="1" fontAlgn="t"/>
            <a:r>
              <a:rPr lang="fa-IR" sz="2400" dirty="0" smtClean="0">
                <a:cs typeface="B Nazanin" pitchFamily="2" charset="-78"/>
              </a:rPr>
              <a:t>آبریزش دهان</a:t>
            </a:r>
            <a:endParaRPr lang="en-US" sz="2400" dirty="0" smtClean="0">
              <a:cs typeface="B Nazanin" pitchFamily="2" charset="-78"/>
            </a:endParaRPr>
          </a:p>
          <a:p>
            <a:pPr lvl="1" fontAlgn="t"/>
            <a:r>
              <a:rPr lang="fa-IR" sz="2400" dirty="0" smtClean="0">
                <a:cs typeface="B Nazanin" pitchFamily="2" charset="-78"/>
              </a:rPr>
              <a:t>استفراغ</a:t>
            </a:r>
            <a:endParaRPr lang="en-US" sz="2400" dirty="0" smtClean="0">
              <a:cs typeface="B Nazanin" pitchFamily="2" charset="-78"/>
            </a:endParaRPr>
          </a:p>
          <a:p>
            <a:pPr lvl="0" fontAlgn="t"/>
            <a:endParaRPr lang="en-US" sz="2800" dirty="0" smtClean="0">
              <a:cs typeface="B Nazanin" pitchFamily="2" charset="-78"/>
            </a:endParaRPr>
          </a:p>
          <a:p>
            <a:pPr lvl="1">
              <a:lnSpc>
                <a:spcPct val="150000"/>
              </a:lnSpc>
            </a:pPr>
            <a:endParaRPr lang="en-US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6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fontAlgn="t"/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>علائم شایع در صورت وارد شدن جسم خارجی به دستگاه تنفس</a:t>
            </a:r>
            <a:endParaRPr lang="en-US" sz="2800" b="1" dirty="0" smtClean="0">
              <a:solidFill>
                <a:srgbClr val="7030A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39692" cy="5088628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fontAlgn="t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شروع ناگهانی سرفه با صدایی خشن </a:t>
            </a:r>
            <a:endParaRPr lang="en-US" sz="2400" dirty="0" smtClean="0">
              <a:cs typeface="B Nazanin" pitchFamily="2" charset="-78"/>
            </a:endParaRPr>
          </a:p>
          <a:p>
            <a:pPr lvl="0" fontAlgn="t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از دست رفتن کامل صدا (به علت انسداد کامل راه تنفسی) </a:t>
            </a:r>
            <a:endParaRPr lang="en-US" sz="2400" dirty="0" smtClean="0">
              <a:cs typeface="B Nazanin" pitchFamily="2" charset="-78"/>
            </a:endParaRPr>
          </a:p>
          <a:p>
            <a:pPr lvl="0" fontAlgn="t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خشن شدن صدا</a:t>
            </a:r>
            <a:endParaRPr lang="en-US" sz="2400" dirty="0" smtClean="0">
              <a:cs typeface="B Nazanin" pitchFamily="2" charset="-78"/>
            </a:endParaRPr>
          </a:p>
          <a:p>
            <a:pPr lvl="0" fontAlgn="t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بلع مشکل یا دردناک </a:t>
            </a:r>
            <a:endParaRPr lang="en-US" sz="2400" dirty="0" smtClean="0">
              <a:cs typeface="B Nazanin" pitchFamily="2" charset="-78"/>
            </a:endParaRPr>
          </a:p>
          <a:p>
            <a:pPr lvl="0" fontAlgn="t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تغییر رنگ پوست كودك به خاکستری یا آبی </a:t>
            </a:r>
            <a:endParaRPr lang="en-US" sz="2400" dirty="0" smtClean="0">
              <a:cs typeface="B Nazanin" pitchFamily="2" charset="-78"/>
            </a:endParaRPr>
          </a:p>
          <a:p>
            <a:pPr lvl="0" fontAlgn="t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خس خس سینه</a:t>
            </a:r>
          </a:p>
          <a:p>
            <a:pPr lvl="0" fontAlgn="t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 هر چه جسم خارجی بالاتر گیر کند علائم بیشتری دارد </a:t>
            </a:r>
          </a:p>
          <a:p>
            <a:pPr lvl="0" fontAlgn="t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خطرناک‌ترین محل نزدیک تارهای صوتی است که بسیار تنگ است</a:t>
            </a:r>
            <a:endParaRPr lang="en-US" sz="2400" dirty="0" smtClean="0">
              <a:cs typeface="B Nazanin" pitchFamily="2" charset="-78"/>
            </a:endParaRPr>
          </a:p>
          <a:p>
            <a:pPr lvl="1">
              <a:lnSpc>
                <a:spcPct val="150000"/>
              </a:lnSpc>
              <a:buNone/>
            </a:pPr>
            <a:endParaRPr lang="fa-IR" sz="2400" dirty="0" smtClean="0">
              <a:cs typeface="B Nazanin" pitchFamily="2" charset="-78"/>
            </a:endParaRPr>
          </a:p>
          <a:p>
            <a:pPr lvl="0">
              <a:lnSpc>
                <a:spcPct val="150000"/>
              </a:lnSpc>
            </a:pPr>
            <a:endParaRPr lang="en-US" sz="2400" dirty="0" smtClean="0">
              <a:cs typeface="B Nazanin" pitchFamily="2" charset="-78"/>
            </a:endParaRPr>
          </a:p>
          <a:p>
            <a:pPr lvl="0">
              <a:lnSpc>
                <a:spcPct val="150000"/>
              </a:lnSpc>
            </a:pPr>
            <a:endParaRPr lang="fa-IR" sz="2400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7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/>
            </a:r>
            <a:b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</a:br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/>
            </a:r>
            <a:b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</a:br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>برای پیشگیری از خفگی كودك چه بايد كرد؟</a:t>
            </a:r>
            <a:r>
              <a:rPr lang="en-US" sz="2800" b="1" dirty="0" smtClean="0">
                <a:solidFill>
                  <a:srgbClr val="7030A0"/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rgbClr val="7030A0"/>
                </a:solidFill>
                <a:cs typeface="B Nazanin" pitchFamily="2" charset="-78"/>
              </a:rPr>
            </a:br>
            <a:r>
              <a:rPr lang="en-US" sz="2800" b="1" dirty="0" smtClean="0">
                <a:solidFill>
                  <a:srgbClr val="7030A0"/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rgbClr val="7030A0"/>
                </a:solidFill>
                <a:cs typeface="B Nazanin" pitchFamily="2" charset="-78"/>
              </a:rPr>
            </a:br>
            <a:endParaRPr lang="fa-IR" sz="2800" b="1" dirty="0">
              <a:solidFill>
                <a:srgbClr val="7030A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85926"/>
            <a:ext cx="8208912" cy="464347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fontAlgn="t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اسباب بازی ها متناسب با سن کودک انتخاب شوند</a:t>
            </a:r>
          </a:p>
          <a:p>
            <a:pPr lvl="0" fontAlgn="t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اسباب بازی‌هایی که قطعات کوچک و جدا شدنی دارند، در اختیار کودکان کمتر از 6-5 سال  قرار داده نشوند</a:t>
            </a:r>
            <a:endParaRPr lang="en-US" sz="2400" dirty="0" smtClean="0">
              <a:cs typeface="B Nazanin" pitchFamily="2" charset="-78"/>
            </a:endParaRPr>
          </a:p>
          <a:p>
            <a:pPr lvl="0" fontAlgn="t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اشیاء ریز خارج از دسترس کودکان نگه‌داری ‌شوند</a:t>
            </a:r>
            <a:endParaRPr lang="en-US" sz="2400" dirty="0" smtClean="0">
              <a:cs typeface="B Nazanin" pitchFamily="2" charset="-78"/>
            </a:endParaRPr>
          </a:p>
          <a:p>
            <a:pPr lvl="0" fontAlgn="t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هیچ گاه از لیوان و فنجان به عنوان جایی برای نگه‌داری اشیای کوچک استفاده نشود</a:t>
            </a:r>
            <a:endParaRPr lang="en-US" sz="24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8</a:t>
            </a:fld>
            <a:endParaRPr lang="fa-IR"/>
          </a:p>
        </p:txBody>
      </p:sp>
      <p:pic>
        <p:nvPicPr>
          <p:cNvPr id="5" name="Picture 4" descr="7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4929198"/>
            <a:ext cx="1412364" cy="1285884"/>
          </a:xfrm>
          <a:prstGeom prst="rect">
            <a:avLst/>
          </a:prstGeom>
        </p:spPr>
      </p:pic>
      <p:pic>
        <p:nvPicPr>
          <p:cNvPr id="6" name="Picture 5" descr="5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4414" y="3143248"/>
            <a:ext cx="1714512" cy="12264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/>
            </a:r>
            <a:b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</a:br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/>
            </a:r>
            <a:b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</a:br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>برای پیشگیری از خفگی كودك چه بايد كرد؟</a:t>
            </a:r>
            <a:r>
              <a:rPr lang="en-US" sz="2800" b="1" dirty="0" smtClean="0">
                <a:solidFill>
                  <a:srgbClr val="7030A0"/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rgbClr val="7030A0"/>
                </a:solidFill>
                <a:cs typeface="B Nazanin" pitchFamily="2" charset="-78"/>
              </a:rPr>
            </a:br>
            <a:r>
              <a:rPr lang="en-US" sz="2800" b="1" dirty="0" smtClean="0">
                <a:solidFill>
                  <a:srgbClr val="7030A0"/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rgbClr val="7030A0"/>
                </a:solidFill>
                <a:cs typeface="B Nazanin" pitchFamily="2" charset="-78"/>
              </a:rPr>
            </a:br>
            <a:endParaRPr lang="fa-IR" sz="2800" b="1" dirty="0">
              <a:solidFill>
                <a:srgbClr val="7030A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136904" cy="496855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fontAlgn="t">
              <a:lnSpc>
                <a:spcPct val="150000"/>
              </a:lnSpc>
            </a:pPr>
            <a:r>
              <a:rPr lang="fa-IR" sz="2200" dirty="0" smtClean="0">
                <a:cs typeface="B Nazanin" pitchFamily="2" charset="-78"/>
              </a:rPr>
              <a:t>به کودکان غذاهایی مناسب سن شان داده شود (غذاهایی مانند ذرت بو داده، انگور، بادام زمینی، آجیل، سوسیس برای کودکان زیر 3 سال مناسب نیست)</a:t>
            </a:r>
            <a:endParaRPr lang="en-US" sz="2200" dirty="0" smtClean="0">
              <a:cs typeface="B Nazanin" pitchFamily="2" charset="-78"/>
            </a:endParaRPr>
          </a:p>
          <a:p>
            <a:pPr lvl="0" fontAlgn="t">
              <a:lnSpc>
                <a:spcPct val="150000"/>
              </a:lnSpc>
            </a:pPr>
            <a:r>
              <a:rPr lang="fa-IR" sz="2200" dirty="0" smtClean="0">
                <a:cs typeface="B Nazanin" pitchFamily="2" charset="-78"/>
              </a:rPr>
              <a:t>هنگام نوشیدن مایعات مراقب كودكان باشیم</a:t>
            </a:r>
            <a:endParaRPr lang="en-US" sz="2200" dirty="0" smtClean="0">
              <a:cs typeface="B Nazanin" pitchFamily="2" charset="-78"/>
            </a:endParaRPr>
          </a:p>
          <a:p>
            <a:pPr lvl="0" fontAlgn="t">
              <a:lnSpc>
                <a:spcPct val="150000"/>
              </a:lnSpc>
            </a:pPr>
            <a:r>
              <a:rPr lang="fa-IR" sz="2200" dirty="0" smtClean="0">
                <a:cs typeface="B Nazanin" pitchFamily="2" charset="-78"/>
              </a:rPr>
              <a:t>هنگام غذا خوردن، بازی و جست و خیز نکنند و ندوند</a:t>
            </a:r>
            <a:endParaRPr lang="en-US" sz="2200" dirty="0" smtClean="0">
              <a:cs typeface="B Nazanin" pitchFamily="2" charset="-78"/>
            </a:endParaRPr>
          </a:p>
          <a:p>
            <a:pPr lvl="0" fontAlgn="t">
              <a:lnSpc>
                <a:spcPct val="150000"/>
              </a:lnSpc>
            </a:pPr>
            <a:r>
              <a:rPr lang="fa-IR" sz="2200" dirty="0" smtClean="0">
                <a:cs typeface="B Nazanin" pitchFamily="2" charset="-78"/>
              </a:rPr>
              <a:t>بندهاي پرده‌ها و کرکره‌ها کوتاه شوند و دور از دسترس كودكان باشند</a:t>
            </a:r>
            <a:endParaRPr lang="en-US" sz="2200" dirty="0" smtClean="0">
              <a:cs typeface="B Nazanin" pitchFamily="2" charset="-78"/>
            </a:endParaRPr>
          </a:p>
          <a:p>
            <a:pPr lvl="0" fontAlgn="t">
              <a:lnSpc>
                <a:spcPct val="150000"/>
              </a:lnSpc>
            </a:pPr>
            <a:r>
              <a:rPr lang="fa-IR" sz="2200" dirty="0" smtClean="0">
                <a:cs typeface="B Nazanin" pitchFamily="2" charset="-78"/>
              </a:rPr>
              <a:t>كودك اسباب بازي‌هايي مانند سوت را به گردن آویزان نکند</a:t>
            </a:r>
            <a:endParaRPr lang="en-US" sz="2200" dirty="0" smtClean="0">
              <a:cs typeface="B Nazanin" pitchFamily="2" charset="-78"/>
            </a:endParaRPr>
          </a:p>
          <a:p>
            <a:pPr lvl="0" fontAlgn="t">
              <a:lnSpc>
                <a:spcPct val="150000"/>
              </a:lnSpc>
            </a:pPr>
            <a:r>
              <a:rPr lang="fa-IR" sz="2200" dirty="0" smtClean="0">
                <a:cs typeface="B Nazanin" pitchFamily="2" charset="-78"/>
              </a:rPr>
              <a:t>بچه‌هاي خيلي كوچك با بادكنك بازي نكنند (دوست دارند بادكنك را گاز بگيرند و لاستيك بادكنك پس از تركيدن ممكن است به داخل ريه‌هاي آن‌ها فرو رود)</a:t>
            </a:r>
            <a:endParaRPr lang="en-US" sz="2200" dirty="0" smtClean="0">
              <a:cs typeface="B Nazanin" pitchFamily="2" charset="-78"/>
            </a:endParaRPr>
          </a:p>
          <a:p>
            <a:pPr lvl="0">
              <a:lnSpc>
                <a:spcPct val="150000"/>
              </a:lnSpc>
            </a:pPr>
            <a:endParaRPr lang="fa-IR" sz="2200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9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</TotalTime>
  <Words>1155</Words>
  <Application>Microsoft Office PowerPoint</Application>
  <PresentationFormat>نمایش روی پرده (4:3)</PresentationFormat>
  <Paragraphs>146</Paragraphs>
  <Slides>21</Slides>
  <Notes>0</Notes>
  <HiddenSlides>0</HiddenSlides>
  <MMClips>0</MMClips>
  <ScaleCrop>false</ScaleCrop>
  <HeadingPairs>
    <vt:vector size="6" baseType="variant">
      <vt:variant>
        <vt:lpstr>نوع خط بکاربرده شده</vt:lpstr>
      </vt:variant>
      <vt:variant>
        <vt:i4>4</vt:i4>
      </vt:variant>
      <vt:variant>
        <vt:lpstr>طرح زمینه</vt:lpstr>
      </vt:variant>
      <vt:variant>
        <vt:i4>1</vt:i4>
      </vt:variant>
      <vt:variant>
        <vt:lpstr>عنوان های اسلاید</vt:lpstr>
      </vt:variant>
      <vt:variant>
        <vt:i4>21</vt:i4>
      </vt:variant>
    </vt:vector>
  </HeadingPairs>
  <TitlesOfParts>
    <vt:vector size="26" baseType="lpstr">
      <vt:lpstr>Arial</vt:lpstr>
      <vt:lpstr>B Nazanin</vt:lpstr>
      <vt:lpstr>Calibri</vt:lpstr>
      <vt:lpstr>Times New Roman</vt:lpstr>
      <vt:lpstr>Office Theme</vt:lpstr>
      <vt:lpstr>ارائه PowerPoint</vt:lpstr>
      <vt:lpstr>خفگی </vt:lpstr>
      <vt:lpstr> چرا کودکان به سادگی دچار خفگی می شوند؟  </vt:lpstr>
      <vt:lpstr>  چه چیزی کودکان را خفه می‌کند؟     </vt:lpstr>
      <vt:lpstr>علائم انسداد راه هوایی با جسم خارجی</vt:lpstr>
      <vt:lpstr>علائم شایع در صورت وارد شدن جسم خارجی به دستگاه گوارش  </vt:lpstr>
      <vt:lpstr>علائم شایع در صورت وارد شدن جسم خارجی به دستگاه تنفس</vt:lpstr>
      <vt:lpstr>  برای پیشگیری از خفگی كودك چه بايد كرد؟  </vt:lpstr>
      <vt:lpstr>  برای پیشگیری از خفگی كودك چه بايد كرد؟  </vt:lpstr>
      <vt:lpstr>در صورتی که کودک جسمی را بلعید چه بايد كرد؟ </vt:lpstr>
      <vt:lpstr> در كودكان بالاي يكسال ( Heimlich maneuver)</vt:lpstr>
      <vt:lpstr>در کودکان زیر یکسال </vt:lpstr>
      <vt:lpstr>اگر کودک بیهوش شود</vt:lpstr>
      <vt:lpstr>  سندرم مرگ ناگهاني شيرخواران   </vt:lpstr>
      <vt:lpstr>عواملی که با بروز سندرم مرگ ناگهانی شیرخواران مرتبط هستند</vt:lpstr>
      <vt:lpstr>   مواردی که با رعایت آن ها مي‌توان خطر وقوع سندرم مرگ ناگهاني شيرخواران را كاهش داد    </vt:lpstr>
      <vt:lpstr> نکات کلیدی پیشگیری از خفگي (1) محیط خواب ایمن ایجاد کنید  </vt:lpstr>
      <vt:lpstr> نکات کلیدی پیشگیری از خفگي(2) غذا خوردن و بازی کردن کودکان را ایمن کنید  </vt:lpstr>
      <vt:lpstr> نکات کلیدی پیشگیری از خفگي(3)  کمک های اولیه و احیا قلبی ریوی (CPR ) را یاد بگیرید  </vt:lpstr>
      <vt:lpstr>فيلم </vt:lpstr>
      <vt:lpstr>همه آسیب ها قابل پیشگیری هستند </vt:lpstr>
    </vt:vector>
  </TitlesOfParts>
  <Company>Office07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بچه‌هاي كوچك، حوادث بزرگ </dc:title>
  <dc:creator>abolghasemi-n</dc:creator>
  <cp:lastModifiedBy>SHB</cp:lastModifiedBy>
  <cp:revision>380</cp:revision>
  <dcterms:created xsi:type="dcterms:W3CDTF">2014-06-15T06:31:52Z</dcterms:created>
  <dcterms:modified xsi:type="dcterms:W3CDTF">2014-10-29T05:51:36Z</dcterms:modified>
</cp:coreProperties>
</file>